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64" r:id="rId6"/>
    <p:sldId id="276" r:id="rId7"/>
    <p:sldId id="266" r:id="rId8"/>
    <p:sldId id="273" r:id="rId9"/>
    <p:sldId id="272" r:id="rId10"/>
    <p:sldId id="267" r:id="rId11"/>
    <p:sldId id="275" r:id="rId12"/>
    <p:sldId id="268" r:id="rId13"/>
    <p:sldId id="269" r:id="rId14"/>
    <p:sldId id="263" r:id="rId15"/>
    <p:sldId id="259" r:id="rId16"/>
    <p:sldId id="260" r:id="rId17"/>
    <p:sldId id="261" r:id="rId18"/>
    <p:sldId id="262" r:id="rId19"/>
    <p:sldId id="270" r:id="rId20"/>
    <p:sldId id="271" r:id="rId21"/>
    <p:sldId id="27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7491A-DA9F-4DC5-A556-2717200AC755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4E37-E7E6-4BF6-9D0B-49EEAA11EA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0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4E37-E7E6-4BF6-9D0B-49EEAA11EA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07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F8F2-FF87-F0BE-C185-C0585D52F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59DFE-E119-4541-B53F-FE05DBABD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78BDC-51CE-FD5C-B24F-5E66B723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9810-321C-B4AB-52D0-A6FD8045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27FDC-2A04-0080-F6DE-9F2E5865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0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E0D8-19B3-C037-BDE1-4B682FC9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18E65-458B-EF52-B049-83B5DD28E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6667A-E396-AFFB-76A2-ADDA8C9E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840CA-E0FF-0BC6-DC0A-787E3116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FA4A3-494C-93A1-495B-8D600C9A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73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1BCAB2-EAC0-C75A-89A3-2270ECC70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0E81A-0D60-CB56-510F-1AF03BE5D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16A12-57F4-5CC2-4557-5E4AC7B8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5A049-2C71-50A7-2BAB-DFC8608D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0695-1606-13C6-2310-47366E98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1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BE2B-74EB-B20D-87C6-C2DBEC1D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8EE5B-BDB8-DED8-B8A9-025F73F80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9CBBF-64B1-651F-6A10-EF3A3B5B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D7DB4-C414-9DA0-38C3-48741578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291FA-E83C-9ADB-4F70-30B6B736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53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D7C0C-97F9-6DEB-1D0C-6A5738A1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0DCCB-44D0-6944-A979-F0D4551DD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38677-9263-F829-AAC1-3ABD8D0B9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21407-9954-0DF9-1E2B-E48654B8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6E39B-6D99-4C14-399C-DD508BC6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328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901D-F8AB-CBA2-A4B3-79941CFB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34769-AD00-FC21-FB1A-02BF44C6C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87049-B212-CEF0-A510-0A55B0B5B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8221D-A77D-B229-0C09-6F700F4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9268A-F378-EC78-BCDC-CB6786A9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38F53-039D-8C4F-28F2-B3156B31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87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108D-7288-7707-04BB-3B62E9E1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2661-2CE4-7D5D-5EDB-6B7D003E5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17B7B-E327-7E8A-F92C-0B4A3DB3B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ED52A-9C1E-B476-AD2B-DF8E3F440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3A9B0-B4D0-4783-1097-C39679C40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2AB1D-6871-5B98-DF1F-E473D1E9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898A6-C2F1-FC5F-1BED-F5A00785C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5B0DA-1426-3E50-306E-108C8DE8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9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4F40-F725-F780-A8B6-DDE91B0C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CC026-C175-7A49-07A6-BB15DE12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744F1-B410-14F3-F3FE-7905355A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51AF7-3482-A3DA-086E-05C85BFD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04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5CC8A0-0A60-9D20-886D-BDE63546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ACD8C-7787-CEB9-4393-F200C194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E6651-A9EC-60FC-D860-7942A0A9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56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6365-346D-5196-E320-EC31EF5A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9ABA-D328-B170-A37A-925DAD7A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15B5F-A055-2DE9-502B-C6D044B9D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285DC-BAAE-99BD-4AA5-09152C69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9624A-EF42-3483-1A92-19DA8CD1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DA0E5-2E1C-25E9-3C67-1716C54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66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ACE2-C2B3-92B0-90CB-3E268FF9B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6503E7-199C-778F-0035-DBCDB7D99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19D75-35A5-02AF-1103-801A63C64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E954C-92ED-F4C7-73D2-BE12CEDC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9172A-E797-100D-CDAC-A4B23A4B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D6184-E70E-6E26-E398-9C15ABBA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4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140A1-BE97-F40A-17D1-8572C706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4370-0AD1-7D41-86C4-A0346B587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8894C-DB21-C50D-F462-5DD6429FB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4428D7-121E-4E5E-A204-BAE2E940D563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17F87-8BF8-17FB-DC7A-68FD07F5A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7AE46-EDEF-3F58-C6AB-83B874B7B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348009-BFAC-4C2A-8E9C-DA33B85079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8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9F9A-4AAA-D1F5-5AC7-A133DC7E4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PJ</a:t>
            </a:r>
            <a:r>
              <a:rPr lang="zh-CN" altLang="en-US" dirty="0"/>
              <a:t>展示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135B6-8F42-78B2-222C-202E2FE74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王思宇</a:t>
            </a:r>
          </a:p>
        </p:txBody>
      </p:sp>
    </p:spTree>
    <p:extLst>
      <p:ext uri="{BB962C8B-B14F-4D97-AF65-F5344CB8AC3E}">
        <p14:creationId xmlns:p14="http://schemas.microsoft.com/office/powerpoint/2010/main" val="15314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E264-D78A-B118-E8E0-6DA328B5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额外功能</a:t>
            </a:r>
            <a:r>
              <a:rPr lang="en-US" altLang="zh-CN" dirty="0"/>
              <a:t>——</a:t>
            </a:r>
            <a:r>
              <a:rPr lang="zh-CN" altLang="en-US" dirty="0"/>
              <a:t>渲染器的实现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E323A-6764-9201-1AFC-78AFCE08B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531"/>
            <a:ext cx="10515600" cy="487234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Rust</a:t>
            </a:r>
            <a:r>
              <a:rPr lang="zh-CN" altLang="en-US" dirty="0"/>
              <a:t>语言。因为 ①调库方便</a:t>
            </a:r>
            <a:r>
              <a:rPr lang="en-US" altLang="zh-CN" dirty="0"/>
              <a:t>(cargo</a:t>
            </a:r>
            <a:r>
              <a:rPr lang="zh-CN" altLang="en-US" dirty="0"/>
              <a:t>╰</a:t>
            </a:r>
            <a:r>
              <a:rPr lang="en-US" altLang="zh-CN" dirty="0"/>
              <a:t>(*°▽°*)╯) </a:t>
            </a:r>
            <a:r>
              <a:rPr lang="zh-CN" altLang="en-US" dirty="0"/>
              <a:t>②与</a:t>
            </a:r>
            <a:r>
              <a:rPr lang="en-US" altLang="zh-CN" dirty="0"/>
              <a:t>C/C++</a:t>
            </a:r>
            <a:r>
              <a:rPr lang="zh-CN" altLang="en-US" dirty="0"/>
              <a:t>同为编译语言，甚至都基于</a:t>
            </a:r>
            <a:r>
              <a:rPr lang="en-US" altLang="zh-CN" dirty="0"/>
              <a:t>LLVM</a:t>
            </a:r>
            <a:r>
              <a:rPr lang="zh-CN" altLang="en-US" dirty="0"/>
              <a:t>，速度和</a:t>
            </a:r>
            <a:r>
              <a:rPr lang="en-US" altLang="zh-CN" dirty="0"/>
              <a:t>C/C++</a:t>
            </a:r>
            <a:r>
              <a:rPr lang="zh-CN" altLang="en-US" dirty="0"/>
              <a:t>一样快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脚本调用</a:t>
            </a:r>
            <a:r>
              <a:rPr lang="en-US" altLang="zh-CN" dirty="0" err="1"/>
              <a:t>sql</a:t>
            </a:r>
            <a:r>
              <a:rPr lang="zh-CN" altLang="en-US" dirty="0"/>
              <a:t>，预处理生成地图的数据库版本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</a:t>
            </a:r>
            <a:r>
              <a:rPr lang="en-US" altLang="zh-CN" dirty="0"/>
              <a:t>tile</a:t>
            </a:r>
            <a:r>
              <a:rPr lang="zh-CN" altLang="en-US" dirty="0"/>
              <a:t>为单位渲染，产出瓦片图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Rust</a:t>
            </a:r>
            <a:r>
              <a:rPr lang="zh-CN" altLang="en-US" dirty="0"/>
              <a:t>程序内查询数据库，获得一个</a:t>
            </a:r>
            <a:r>
              <a:rPr lang="en-US" altLang="zh-CN" dirty="0"/>
              <a:t>tile</a:t>
            </a:r>
            <a:r>
              <a:rPr lang="zh-CN" altLang="en-US" dirty="0"/>
              <a:t>内所有信息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plotter</a:t>
            </a:r>
            <a:r>
              <a:rPr lang="zh-CN" altLang="en-US" dirty="0"/>
              <a:t>库渲染并保存成</a:t>
            </a:r>
            <a:r>
              <a:rPr lang="en-US" altLang="zh-CN" dirty="0" err="1"/>
              <a:t>png</a:t>
            </a:r>
            <a:r>
              <a:rPr lang="zh-CN" altLang="en-US" dirty="0"/>
              <a:t>文件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流程：前端调用渲染器</a:t>
            </a:r>
            <a:r>
              <a:rPr lang="en-US" altLang="zh-CN" dirty="0"/>
              <a:t>-&gt;</a:t>
            </a:r>
            <a:r>
              <a:rPr lang="zh-CN" altLang="en-US" dirty="0"/>
              <a:t>渲染器完成任务生成</a:t>
            </a:r>
            <a:r>
              <a:rPr lang="en-US" altLang="zh-CN" dirty="0" err="1"/>
              <a:t>png</a:t>
            </a:r>
            <a:r>
              <a:rPr lang="zh-CN" altLang="en-US" dirty="0"/>
              <a:t>文件</a:t>
            </a:r>
            <a:r>
              <a:rPr lang="en-US" altLang="zh-CN" dirty="0"/>
              <a:t>-&gt;</a:t>
            </a:r>
            <a:r>
              <a:rPr lang="zh-CN" altLang="en-US" dirty="0"/>
              <a:t>前端地图刷新，显示出</a:t>
            </a:r>
            <a:r>
              <a:rPr lang="en-US" altLang="zh-CN" dirty="0" err="1"/>
              <a:t>png</a:t>
            </a:r>
            <a:r>
              <a:rPr lang="zh-CN" altLang="en-US" dirty="0"/>
              <a:t>文件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00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E1207-064F-2FBB-9682-F0A1565D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CD7E-3A61-8201-EE4C-D5849044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额外功能</a:t>
            </a:r>
            <a:r>
              <a:rPr lang="en-US" altLang="zh-CN" dirty="0"/>
              <a:t>——</a:t>
            </a:r>
            <a:r>
              <a:rPr lang="zh-CN" altLang="en-US" dirty="0"/>
              <a:t>渲染器的实现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5FD6-9583-4F90-73EA-1919FB858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723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放大后显示地名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Sparse</a:t>
            </a:r>
            <a:r>
              <a:rPr lang="zh-CN" altLang="en-US" dirty="0"/>
              <a:t>与非</a:t>
            </a:r>
            <a:r>
              <a:rPr lang="en-US" altLang="zh-CN" dirty="0"/>
              <a:t>Sparse</a:t>
            </a:r>
            <a:r>
              <a:rPr lang="zh-CN" altLang="en-US" dirty="0"/>
              <a:t>两种渲染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渲染速度的提升</a:t>
            </a:r>
            <a:r>
              <a:rPr lang="en-US" altLang="zh-CN" dirty="0"/>
              <a:t>——</a:t>
            </a:r>
            <a:r>
              <a:rPr lang="en-US" altLang="zh-CN" dirty="0" err="1"/>
              <a:t>Sql</a:t>
            </a:r>
            <a:r>
              <a:rPr lang="zh-CN" altLang="en-US" dirty="0"/>
              <a:t>语句的优化</a:t>
            </a:r>
            <a:r>
              <a:rPr lang="en-US" altLang="zh-CN" dirty="0"/>
              <a:t>+</a:t>
            </a:r>
            <a:r>
              <a:rPr lang="zh-CN" altLang="en-US" dirty="0"/>
              <a:t>数据库的</a:t>
            </a:r>
            <a:r>
              <a:rPr lang="en-US" altLang="zh-CN" dirty="0"/>
              <a:t>indexing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如何保证正确的图形颜色填充</a:t>
            </a:r>
            <a:r>
              <a:rPr lang="en-US" altLang="zh-CN" dirty="0"/>
              <a:t>——</a:t>
            </a:r>
            <a:r>
              <a:rPr lang="zh-CN" altLang="en-US" dirty="0"/>
              <a:t>凸包算法 </a:t>
            </a:r>
            <a:r>
              <a:rPr lang="en-US" altLang="zh-CN" dirty="0" err="1"/>
              <a:t>convex_hull</a:t>
            </a:r>
            <a:endParaRPr lang="zh-CN" alt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6808333-1238-2A35-4371-CE1A0FF73800}"/>
              </a:ext>
            </a:extLst>
          </p:cNvPr>
          <p:cNvSpPr/>
          <p:nvPr/>
        </p:nvSpPr>
        <p:spPr>
          <a:xfrm rot="4403465">
            <a:off x="4535129" y="5562116"/>
            <a:ext cx="980768" cy="82591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9390E95-B34A-9419-240A-DBE9BB31BA7E}"/>
              </a:ext>
            </a:extLst>
          </p:cNvPr>
          <p:cNvSpPr/>
          <p:nvPr/>
        </p:nvSpPr>
        <p:spPr>
          <a:xfrm rot="14136788">
            <a:off x="5270090" y="5205698"/>
            <a:ext cx="980768" cy="82591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CE0C1-DC76-FA7B-8710-F039DA9D5D2D}"/>
              </a:ext>
            </a:extLst>
          </p:cNvPr>
          <p:cNvSpPr txBox="1"/>
          <p:nvPr/>
        </p:nvSpPr>
        <p:spPr>
          <a:xfrm>
            <a:off x="3430267" y="5513406"/>
            <a:ext cx="7041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避免                             的情况发生</a:t>
            </a:r>
          </a:p>
        </p:txBody>
      </p:sp>
    </p:spTree>
    <p:extLst>
      <p:ext uri="{BB962C8B-B14F-4D97-AF65-F5344CB8AC3E}">
        <p14:creationId xmlns:p14="http://schemas.microsoft.com/office/powerpoint/2010/main" val="333443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5CB2-D609-2A68-F91D-344F646C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额外功能</a:t>
            </a:r>
            <a:r>
              <a:rPr lang="en-US" altLang="zh-CN" dirty="0"/>
              <a:t>——</a:t>
            </a:r>
            <a:r>
              <a:rPr lang="zh-CN" altLang="en-US" dirty="0"/>
              <a:t>多个寻路算法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042D8-7C1C-C737-23E0-4DA35513F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25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Dijkstra, </a:t>
            </a:r>
            <a:r>
              <a:rPr lang="zh-CN" altLang="en-US" dirty="0"/>
              <a:t>双向</a:t>
            </a:r>
            <a:r>
              <a:rPr lang="en-US" altLang="zh-CN" dirty="0"/>
              <a:t>A*, </a:t>
            </a:r>
            <a:r>
              <a:rPr lang="en-US" altLang="zh-CN" strike="sngStrike" dirty="0"/>
              <a:t>Bellman-Ford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速度：双向</a:t>
            </a:r>
            <a:r>
              <a:rPr lang="en-US" altLang="zh-CN" dirty="0"/>
              <a:t>A*  &gt; Dijkstra &gt;&gt; Bellman-Ford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寻路结果均一致，互相映证了找到的最短路的正确性</a:t>
            </a:r>
          </a:p>
        </p:txBody>
      </p:sp>
    </p:spTree>
    <p:extLst>
      <p:ext uri="{BB962C8B-B14F-4D97-AF65-F5344CB8AC3E}">
        <p14:creationId xmlns:p14="http://schemas.microsoft.com/office/powerpoint/2010/main" val="245999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F7B9-3670-700A-CE06-188AB065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额外功能</a:t>
            </a:r>
            <a:r>
              <a:rPr lang="en-US" altLang="zh-CN" dirty="0"/>
              <a:t>——</a:t>
            </a:r>
            <a:r>
              <a:rPr lang="zh-CN" altLang="en-US" dirty="0"/>
              <a:t>加中间点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E1AC6-D37F-8F5D-7D3D-12581A05C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按住</a:t>
            </a:r>
            <a:r>
              <a:rPr lang="en-US" altLang="zh-CN" dirty="0"/>
              <a:t>Ctrl</a:t>
            </a:r>
            <a:r>
              <a:rPr lang="zh-CN" altLang="en-US" dirty="0"/>
              <a:t>点左键，给寻路加上中间点要求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起点终点只能各一个，中间点可以任意个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视中间点为无序的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256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2B36-AEC8-0ABE-76E1-0A7F418F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136" y="2653609"/>
            <a:ext cx="10515600" cy="1325563"/>
          </a:xfrm>
        </p:spPr>
        <p:txBody>
          <a:bodyPr/>
          <a:lstStyle/>
          <a:p>
            <a:r>
              <a:rPr lang="zh-CN" altLang="en-US" dirty="0"/>
              <a:t>额外功能</a:t>
            </a:r>
            <a:r>
              <a:rPr lang="en-US" altLang="zh-CN" dirty="0"/>
              <a:t>——</a:t>
            </a:r>
            <a:r>
              <a:rPr lang="zh-CN" altLang="en-US" dirty="0"/>
              <a:t>道路通行限制</a:t>
            </a:r>
          </a:p>
        </p:txBody>
      </p:sp>
    </p:spTree>
    <p:extLst>
      <p:ext uri="{BB962C8B-B14F-4D97-AF65-F5344CB8AC3E}">
        <p14:creationId xmlns:p14="http://schemas.microsoft.com/office/powerpoint/2010/main" val="2729007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A5D421-8A59-B018-ACCE-9A1D5310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84" y="0"/>
            <a:ext cx="945341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697E50-86CA-86A8-4F11-442EED53DD6B}"/>
              </a:ext>
            </a:extLst>
          </p:cNvPr>
          <p:cNvSpPr txBox="1"/>
          <p:nvPr/>
        </p:nvSpPr>
        <p:spPr>
          <a:xfrm>
            <a:off x="648929" y="1740310"/>
            <a:ext cx="1533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Eg1:</a:t>
            </a:r>
            <a:br>
              <a:rPr lang="en-US" altLang="zh-CN" sz="3600" dirty="0"/>
            </a:br>
            <a:r>
              <a:rPr lang="zh-CN" altLang="en-US" sz="3600" dirty="0"/>
              <a:t>限制不能步行</a:t>
            </a:r>
          </a:p>
        </p:txBody>
      </p:sp>
    </p:spTree>
    <p:extLst>
      <p:ext uri="{BB962C8B-B14F-4D97-AF65-F5344CB8AC3E}">
        <p14:creationId xmlns:p14="http://schemas.microsoft.com/office/powerpoint/2010/main" val="182483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CBCB8-27C0-C646-9527-924FB9945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51F16-1997-B79B-E898-D61F994CF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75" y="0"/>
            <a:ext cx="94534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DD505-3EBA-9B33-F8FA-C7B1DCA79ECB}"/>
              </a:ext>
            </a:extLst>
          </p:cNvPr>
          <p:cNvSpPr txBox="1"/>
          <p:nvPr/>
        </p:nvSpPr>
        <p:spPr>
          <a:xfrm>
            <a:off x="648929" y="1740310"/>
            <a:ext cx="1533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Eg1:</a:t>
            </a:r>
            <a:br>
              <a:rPr lang="en-US" altLang="zh-CN" sz="3600" dirty="0"/>
            </a:br>
            <a:r>
              <a:rPr lang="zh-CN" altLang="en-US" sz="3600" dirty="0"/>
              <a:t>限制不能步行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180AB-3365-E8CA-8AB3-FD8BFFF36F0F}"/>
              </a:ext>
            </a:extLst>
          </p:cNvPr>
          <p:cNvSpPr txBox="1"/>
          <p:nvPr/>
        </p:nvSpPr>
        <p:spPr>
          <a:xfrm>
            <a:off x="248413" y="421802"/>
            <a:ext cx="1875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两个例子：</a:t>
            </a:r>
          </a:p>
        </p:txBody>
      </p:sp>
    </p:spTree>
    <p:extLst>
      <p:ext uri="{BB962C8B-B14F-4D97-AF65-F5344CB8AC3E}">
        <p14:creationId xmlns:p14="http://schemas.microsoft.com/office/powerpoint/2010/main" val="377930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093F14-5169-9BE4-CEE5-80AEEBAE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898" y="0"/>
            <a:ext cx="945341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4A037-8011-2EF3-C2FE-E0D65FF26204}"/>
              </a:ext>
            </a:extLst>
          </p:cNvPr>
          <p:cNvSpPr txBox="1"/>
          <p:nvPr/>
        </p:nvSpPr>
        <p:spPr>
          <a:xfrm>
            <a:off x="648929" y="1740310"/>
            <a:ext cx="1533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Eg2:</a:t>
            </a:r>
            <a:br>
              <a:rPr lang="en-US" altLang="zh-CN" sz="3600" dirty="0"/>
            </a:br>
            <a:r>
              <a:rPr lang="zh-CN" altLang="en-US" sz="3600" dirty="0"/>
              <a:t>限制不能骑行</a:t>
            </a:r>
          </a:p>
        </p:txBody>
      </p:sp>
    </p:spTree>
    <p:extLst>
      <p:ext uri="{BB962C8B-B14F-4D97-AF65-F5344CB8AC3E}">
        <p14:creationId xmlns:p14="http://schemas.microsoft.com/office/powerpoint/2010/main" val="371347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031B-434F-13E0-1F28-AAF0DA506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022E5-6DBA-F0B9-BD5C-19CCA911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155" y="0"/>
            <a:ext cx="945341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C02D6-8DF7-6452-C23B-B3A36BC5D153}"/>
              </a:ext>
            </a:extLst>
          </p:cNvPr>
          <p:cNvSpPr txBox="1"/>
          <p:nvPr/>
        </p:nvSpPr>
        <p:spPr>
          <a:xfrm>
            <a:off x="648929" y="1740310"/>
            <a:ext cx="1533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Eg2:</a:t>
            </a:r>
            <a:br>
              <a:rPr lang="en-US" altLang="zh-CN" sz="3600" dirty="0"/>
            </a:br>
            <a:r>
              <a:rPr lang="zh-CN" altLang="en-US" sz="3600" dirty="0"/>
              <a:t>限制不能骑行</a:t>
            </a:r>
          </a:p>
        </p:txBody>
      </p:sp>
    </p:spTree>
    <p:extLst>
      <p:ext uri="{BB962C8B-B14F-4D97-AF65-F5344CB8AC3E}">
        <p14:creationId xmlns:p14="http://schemas.microsoft.com/office/powerpoint/2010/main" val="2778208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77EC-93FF-1674-6DAE-B38BFC1F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额外功能</a:t>
            </a:r>
            <a:r>
              <a:rPr lang="en-US" altLang="zh-CN" dirty="0"/>
              <a:t>——</a:t>
            </a:r>
            <a:r>
              <a:rPr lang="zh-CN" altLang="en-US" dirty="0"/>
              <a:t>适配大地图的寻路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072C0-1195-77BA-7985-507CC4053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一开始：</a:t>
            </a:r>
            <a:r>
              <a:rPr lang="en-US" altLang="zh-CN" dirty="0" err="1"/>
              <a:t>PyQt</a:t>
            </a:r>
            <a:r>
              <a:rPr lang="en-US" altLang="zh-CN" dirty="0"/>
              <a:t> canvas</a:t>
            </a:r>
            <a:r>
              <a:rPr lang="zh-CN" altLang="en-US" dirty="0"/>
              <a:t>上直接绘制地图，资源占用太高不可行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Tinyxml</a:t>
            </a:r>
            <a:r>
              <a:rPr lang="zh-CN" altLang="en-US" dirty="0"/>
              <a:t>读取地图内存消耗大，转用</a:t>
            </a:r>
            <a:r>
              <a:rPr lang="en-US" altLang="zh-CN" dirty="0" err="1"/>
              <a:t>Pugixml</a:t>
            </a:r>
            <a:r>
              <a:rPr lang="zh-CN" altLang="en-US" dirty="0"/>
              <a:t>库，内存消耗减了一半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从邻接表到</a:t>
            </a:r>
            <a:r>
              <a:rPr lang="en-US" altLang="zh-CN" dirty="0"/>
              <a:t>KD</a:t>
            </a:r>
            <a:r>
              <a:rPr lang="zh-CN" altLang="en-US" dirty="0"/>
              <a:t>树</a:t>
            </a:r>
            <a:r>
              <a:rPr lang="en-US" altLang="zh-CN" dirty="0"/>
              <a:t>+</a:t>
            </a:r>
            <a:r>
              <a:rPr lang="zh-CN" altLang="en-US" dirty="0"/>
              <a:t>辅助的哈希表</a:t>
            </a:r>
            <a:r>
              <a:rPr lang="en-US" altLang="zh-CN" dirty="0"/>
              <a:t>/</a:t>
            </a:r>
            <a:r>
              <a:rPr lang="zh-CN" altLang="en-US" dirty="0"/>
              <a:t>数组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92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E1B1-C91A-4076-DACA-96011EEA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4EF5C-95A7-13B5-E826-3A6B491C0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84" y="1818251"/>
            <a:ext cx="336509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dirty="0"/>
              <a:t>基本部分：</a:t>
            </a:r>
            <a:endParaRPr lang="en-US" altLang="zh-CN" sz="32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项目结构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APP</a:t>
            </a:r>
            <a:r>
              <a:rPr lang="zh-CN" altLang="en-US" dirty="0"/>
              <a:t>页面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后端结构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A2957-0990-54F3-6F93-E1F06DA2B1D5}"/>
              </a:ext>
            </a:extLst>
          </p:cNvPr>
          <p:cNvSpPr txBox="1"/>
          <p:nvPr/>
        </p:nvSpPr>
        <p:spPr>
          <a:xfrm>
            <a:off x="6096000" y="-117987"/>
            <a:ext cx="5361039" cy="8647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额外功能：</a:t>
            </a:r>
            <a:endParaRPr lang="en-US" altLang="zh-CN" sz="3200" dirty="0">
              <a:solidFill>
                <a:prstClr val="black"/>
              </a:solidFill>
              <a:latin typeface="等线" panose="02110004020202020204"/>
              <a:ea typeface="等线" panose="02010600030101010101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 panose="02110004020202020204"/>
                <a:ea typeface="等线" panose="02010600030101010101" pitchFamily="2" charset="-122"/>
              </a:rPr>
              <a:t>支持任意选点</a:t>
            </a:r>
            <a:endParaRPr lang="en-US" altLang="zh-CN" sz="2800" dirty="0">
              <a:solidFill>
                <a:prstClr val="black"/>
              </a:solidFill>
              <a:latin typeface="等线" panose="02110004020202020204"/>
              <a:ea typeface="等线" panose="02010600030101010101" pitchFamily="2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渲染器的实现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多个寻路算法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 panose="02110004020202020204"/>
                <a:ea typeface="等线" panose="02010600030101010101" pitchFamily="2" charset="-122"/>
              </a:rPr>
              <a:t>支持加中间点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道路通行限制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适配大地图的寻路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 panose="02110004020202020204"/>
                <a:ea typeface="等线" panose="02010600030101010101" pitchFamily="2" charset="-122"/>
              </a:rPr>
              <a:t>寻路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准确性的提高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t>算法速度的提高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232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14F0-A9F3-DB53-4122-9657B73B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额外功能</a:t>
            </a:r>
            <a:r>
              <a:rPr lang="en-US" altLang="zh-CN" dirty="0"/>
              <a:t>——</a:t>
            </a:r>
            <a:r>
              <a:rPr lang="zh-CN" altLang="en-US" dirty="0"/>
              <a:t>寻路准确性的提高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DAD2-AD74-7CBD-F1E0-90C0ABD04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不使用欧几里得距离，使用真实的弧线距离 （</a:t>
            </a:r>
            <a:r>
              <a:rPr lang="en-US" altLang="zh-CN" b="0" i="1" dirty="0" err="1">
                <a:solidFill>
                  <a:srgbClr val="FF0000"/>
                </a:solidFill>
                <a:effectLst/>
                <a:latin typeface="Maple Mono NF CN" panose="020F0509060000000000" pitchFamily="49" charset="-122"/>
                <a:ea typeface="Maple Mono NF CN" panose="020F0509060000000000" pitchFamily="49" charset="-122"/>
              </a:rPr>
              <a:t>haversine_distance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更改后，相同起始点和终点会产出与之前欧几里得距离不同的最短路径，显然弧线距离对应的路径更加准确</a:t>
            </a:r>
          </a:p>
        </p:txBody>
      </p:sp>
    </p:spTree>
    <p:extLst>
      <p:ext uri="{BB962C8B-B14F-4D97-AF65-F5344CB8AC3E}">
        <p14:creationId xmlns:p14="http://schemas.microsoft.com/office/powerpoint/2010/main" val="163207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CAD0-7DDE-F36A-177B-D67ECD27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额外功能</a:t>
            </a:r>
            <a:r>
              <a:rPr lang="en-US" altLang="zh-CN" dirty="0"/>
              <a:t>——</a:t>
            </a:r>
            <a:r>
              <a:rPr lang="zh-CN" altLang="en-US" dirty="0"/>
              <a:t>寻路速度的提高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64B5-AF2F-194D-CEB8-A35C951AB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Maple Mono NF CN" panose="020F0509060000000000" pitchFamily="49" charset="-122"/>
                <a:ea typeface="Maple Mono NF CN" panose="020F0509060000000000" pitchFamily="49" charset="-122"/>
              </a:rPr>
              <a:t>index_to_node_id</a:t>
            </a:r>
            <a:r>
              <a:rPr lang="zh-CN" altLang="en-US" b="0" dirty="0">
                <a:solidFill>
                  <a:srgbClr val="61AFEF"/>
                </a:solidFill>
                <a:effectLst/>
                <a:latin typeface="Maple Mono NF CN" panose="020F0509060000000000" pitchFamily="49" charset="-122"/>
                <a:ea typeface="Maple Mono NF CN" panose="020F0509060000000000" pitchFamily="49" charset="-122"/>
              </a:rPr>
              <a:t>，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Maple Mono NF CN" panose="020F0509060000000000" pitchFamily="49" charset="-122"/>
                <a:ea typeface="Maple Mono NF CN" panose="020F0509060000000000" pitchFamily="49" charset="-122"/>
              </a:rPr>
              <a:t>index_to_tag</a:t>
            </a:r>
            <a:r>
              <a:rPr lang="zh-CN" altLang="en-US" dirty="0"/>
              <a:t>等哈希</a:t>
            </a:r>
            <a:r>
              <a:rPr lang="en-US" altLang="zh-CN" dirty="0"/>
              <a:t>map</a:t>
            </a:r>
            <a:r>
              <a:rPr lang="zh-CN" altLang="en-US" dirty="0"/>
              <a:t>加速节点信息的查询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给双向</a:t>
            </a:r>
            <a:r>
              <a:rPr lang="en-US" altLang="zh-CN" dirty="0"/>
              <a:t>A*</a:t>
            </a:r>
            <a:r>
              <a:rPr lang="zh-CN" altLang="en-US" dirty="0"/>
              <a:t>选取恰当的启发函数（</a:t>
            </a:r>
            <a:r>
              <a:rPr lang="en-US" altLang="zh-CN" b="0" i="1" dirty="0" err="1">
                <a:solidFill>
                  <a:srgbClr val="FF0000"/>
                </a:solidFill>
                <a:effectLst/>
                <a:latin typeface="Maple Mono NF CN" panose="020F0509060000000000" pitchFamily="49" charset="-122"/>
                <a:ea typeface="Maple Mono NF CN" panose="020F0509060000000000" pitchFamily="49" charset="-122"/>
              </a:rPr>
              <a:t>haversine_distance</a:t>
            </a:r>
            <a:r>
              <a:rPr lang="zh-CN" altLang="en-US" dirty="0"/>
              <a:t>） ，速度显著提高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4960-8419-725C-E5F3-6705C42B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项目结构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3141DF-9951-43BF-534D-3F1F753A22FE}"/>
              </a:ext>
            </a:extLst>
          </p:cNvPr>
          <p:cNvSpPr/>
          <p:nvPr/>
        </p:nvSpPr>
        <p:spPr>
          <a:xfrm>
            <a:off x="930836" y="1539415"/>
            <a:ext cx="4756355" cy="495346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40807-B9CA-C06E-2F7B-E83F91F305E0}"/>
              </a:ext>
            </a:extLst>
          </p:cNvPr>
          <p:cNvSpPr txBox="1"/>
          <p:nvPr/>
        </p:nvSpPr>
        <p:spPr>
          <a:xfrm>
            <a:off x="1854608" y="2420059"/>
            <a:ext cx="292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Python / </a:t>
            </a:r>
            <a:r>
              <a:rPr lang="en-US" altLang="zh-CN" sz="2400" dirty="0" err="1"/>
              <a:t>PyQt</a:t>
            </a:r>
            <a:r>
              <a:rPr lang="zh-CN" altLang="en-US" sz="2400" dirty="0"/>
              <a:t>软件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2AB68-99F7-6D76-7B5B-B41F60C76D4E}"/>
              </a:ext>
            </a:extLst>
          </p:cNvPr>
          <p:cNvSpPr/>
          <p:nvPr/>
        </p:nvSpPr>
        <p:spPr>
          <a:xfrm>
            <a:off x="2289685" y="3618938"/>
            <a:ext cx="2050026" cy="20500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80EDE-ADA6-B3C2-2061-C932F46981E8}"/>
              </a:ext>
            </a:extLst>
          </p:cNvPr>
          <p:cNvSpPr txBox="1"/>
          <p:nvPr/>
        </p:nvSpPr>
        <p:spPr>
          <a:xfrm>
            <a:off x="2289685" y="4095508"/>
            <a:ext cx="205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HTML / JS</a:t>
            </a:r>
          </a:p>
          <a:p>
            <a:pPr algn="ctr"/>
            <a:r>
              <a:rPr lang="en-US" altLang="zh-CN" sz="2400" dirty="0" err="1"/>
              <a:t>QWebView</a:t>
            </a:r>
            <a:br>
              <a:rPr lang="en-US" altLang="zh-CN" sz="2400" dirty="0"/>
            </a:br>
            <a:r>
              <a:rPr lang="zh-CN" altLang="en-US" sz="2400" dirty="0"/>
              <a:t>显示地图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DA6567-9440-1920-473F-640257CFCCF9}"/>
              </a:ext>
            </a:extLst>
          </p:cNvPr>
          <p:cNvSpPr/>
          <p:nvPr/>
        </p:nvSpPr>
        <p:spPr>
          <a:xfrm>
            <a:off x="7455310" y="324034"/>
            <a:ext cx="3974690" cy="2042651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EDC9C0-0360-9E3A-6DC1-41D815495A94}"/>
              </a:ext>
            </a:extLst>
          </p:cNvPr>
          <p:cNvSpPr/>
          <p:nvPr/>
        </p:nvSpPr>
        <p:spPr>
          <a:xfrm>
            <a:off x="7460226" y="4695672"/>
            <a:ext cx="3974690" cy="204265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E4FDF-E5A3-9751-EA0E-47944EC9BA88}"/>
              </a:ext>
            </a:extLst>
          </p:cNvPr>
          <p:cNvSpPr txBox="1"/>
          <p:nvPr/>
        </p:nvSpPr>
        <p:spPr>
          <a:xfrm>
            <a:off x="7982566" y="725505"/>
            <a:ext cx="2890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Rust / </a:t>
            </a:r>
            <a:r>
              <a:rPr lang="en-US" altLang="zh-CN" sz="2400" dirty="0" err="1"/>
              <a:t>MySql</a:t>
            </a:r>
            <a:endParaRPr lang="en-US" altLang="zh-CN" sz="2400" dirty="0"/>
          </a:p>
          <a:p>
            <a:pPr algn="ctr"/>
            <a:r>
              <a:rPr lang="zh-CN" altLang="en-US" sz="2400" dirty="0"/>
              <a:t>地图渲染器</a:t>
            </a:r>
            <a:endParaRPr lang="en-US" altLang="zh-CN" sz="2400" dirty="0"/>
          </a:p>
          <a:p>
            <a:pPr algn="ctr"/>
            <a:r>
              <a:rPr lang="zh-CN" altLang="en-US" sz="2400" dirty="0"/>
              <a:t>（完整渲染）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E9129-C89F-D86B-9107-3CCBE2313985}"/>
              </a:ext>
            </a:extLst>
          </p:cNvPr>
          <p:cNvSpPr txBox="1"/>
          <p:nvPr/>
        </p:nvSpPr>
        <p:spPr>
          <a:xfrm>
            <a:off x="7982566" y="5301498"/>
            <a:ext cx="2890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 / C++</a:t>
            </a:r>
          </a:p>
          <a:p>
            <a:pPr algn="ctr"/>
            <a:r>
              <a:rPr lang="zh-CN" altLang="en-US" sz="2400" dirty="0"/>
              <a:t>后端寻路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05819-E449-CA63-BFDC-6D12191C2060}"/>
              </a:ext>
            </a:extLst>
          </p:cNvPr>
          <p:cNvSpPr txBox="1"/>
          <p:nvPr/>
        </p:nvSpPr>
        <p:spPr>
          <a:xfrm>
            <a:off x="5687191" y="1257511"/>
            <a:ext cx="170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调用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6F4020-702F-5F87-C2C2-A75476A9A5DB}"/>
              </a:ext>
            </a:extLst>
          </p:cNvPr>
          <p:cNvSpPr txBox="1"/>
          <p:nvPr/>
        </p:nvSpPr>
        <p:spPr>
          <a:xfrm>
            <a:off x="5751872" y="5401322"/>
            <a:ext cx="170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调用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FADE15-1CA9-8759-3FE6-7C2BB21957FC}"/>
              </a:ext>
            </a:extLst>
          </p:cNvPr>
          <p:cNvCxnSpPr>
            <a:cxnSpLocks/>
          </p:cNvCxnSpPr>
          <p:nvPr/>
        </p:nvCxnSpPr>
        <p:spPr>
          <a:xfrm>
            <a:off x="4468916" y="1840708"/>
            <a:ext cx="2980709" cy="27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9B6E18-2DB1-83D4-5F11-6C625DCA4754}"/>
              </a:ext>
            </a:extLst>
          </p:cNvPr>
          <p:cNvCxnSpPr/>
          <p:nvPr/>
        </p:nvCxnSpPr>
        <p:spPr>
          <a:xfrm>
            <a:off x="4774788" y="5993428"/>
            <a:ext cx="26805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F27B14-BF45-B185-FA76-1E7F80A13D01}"/>
              </a:ext>
            </a:extLst>
          </p:cNvPr>
          <p:cNvSpPr/>
          <p:nvPr/>
        </p:nvSpPr>
        <p:spPr>
          <a:xfrm>
            <a:off x="7455310" y="2516705"/>
            <a:ext cx="3974690" cy="2042651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91EF9-1107-BC34-6CD5-18271956C842}"/>
              </a:ext>
            </a:extLst>
          </p:cNvPr>
          <p:cNvSpPr txBox="1"/>
          <p:nvPr/>
        </p:nvSpPr>
        <p:spPr>
          <a:xfrm>
            <a:off x="7997313" y="2972511"/>
            <a:ext cx="2890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Rust / </a:t>
            </a:r>
            <a:r>
              <a:rPr lang="en-US" altLang="zh-CN" sz="2400" dirty="0" err="1"/>
              <a:t>MySql</a:t>
            </a:r>
            <a:endParaRPr lang="en-US" altLang="zh-CN" sz="2400" dirty="0"/>
          </a:p>
          <a:p>
            <a:pPr algn="ctr"/>
            <a:r>
              <a:rPr lang="zh-CN" altLang="en-US" sz="2400" dirty="0"/>
              <a:t>地图渲染器</a:t>
            </a:r>
            <a:endParaRPr lang="en-US" altLang="zh-CN" sz="2400" dirty="0"/>
          </a:p>
          <a:p>
            <a:pPr algn="ctr"/>
            <a:r>
              <a:rPr lang="zh-CN" altLang="en-US" sz="2400" dirty="0"/>
              <a:t>（稀疏渲染）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24B2A7-B72A-5F08-402C-5F0F5DA06364}"/>
              </a:ext>
            </a:extLst>
          </p:cNvPr>
          <p:cNvSpPr txBox="1"/>
          <p:nvPr/>
        </p:nvSpPr>
        <p:spPr>
          <a:xfrm>
            <a:off x="5756788" y="2983268"/>
            <a:ext cx="170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调用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7F7782-072E-D218-859F-C72E02DFA266}"/>
              </a:ext>
            </a:extLst>
          </p:cNvPr>
          <p:cNvCxnSpPr>
            <a:cxnSpLocks/>
          </p:cNvCxnSpPr>
          <p:nvPr/>
        </p:nvCxnSpPr>
        <p:spPr>
          <a:xfrm flipV="1">
            <a:off x="5619135" y="3489937"/>
            <a:ext cx="1847240" cy="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2D19EB69-A9FA-F20E-C076-BAAFCB5305ED}"/>
              </a:ext>
            </a:extLst>
          </p:cNvPr>
          <p:cNvSpPr/>
          <p:nvPr/>
        </p:nvSpPr>
        <p:spPr>
          <a:xfrm rot="16200000">
            <a:off x="2907278" y="3433467"/>
            <a:ext cx="741101" cy="20930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A86DE9-0E88-38A8-AABD-4645B3D79BD6}"/>
              </a:ext>
            </a:extLst>
          </p:cNvPr>
          <p:cNvSpPr txBox="1"/>
          <p:nvPr/>
        </p:nvSpPr>
        <p:spPr>
          <a:xfrm>
            <a:off x="3382481" y="3214100"/>
            <a:ext cx="95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通信</a:t>
            </a:r>
          </a:p>
        </p:txBody>
      </p:sp>
    </p:spTree>
    <p:extLst>
      <p:ext uri="{BB962C8B-B14F-4D97-AF65-F5344CB8AC3E}">
        <p14:creationId xmlns:p14="http://schemas.microsoft.com/office/powerpoint/2010/main" val="288629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7DEB-05D2-9AA3-B2F9-669AD1B0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C17C5-3430-745B-92A1-C89E665B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前端使用</a:t>
            </a:r>
            <a:r>
              <a:rPr lang="en-US" altLang="zh-CN" dirty="0" err="1"/>
              <a:t>PyQt</a:t>
            </a:r>
            <a:r>
              <a:rPr lang="en-US" altLang="zh-CN" dirty="0"/>
              <a:t>-Fluent-Widgets</a:t>
            </a:r>
            <a:r>
              <a:rPr lang="zh-CN" altLang="en-US" dirty="0"/>
              <a:t>框架，实现</a:t>
            </a:r>
            <a:r>
              <a:rPr lang="en-US" altLang="zh-CN" dirty="0"/>
              <a:t>win11</a:t>
            </a:r>
            <a:r>
              <a:rPr lang="zh-CN" altLang="en-US" dirty="0"/>
              <a:t>风格软件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前端调用：①浏览器内核 ②后端</a:t>
            </a:r>
            <a:r>
              <a:rPr lang="en-US" altLang="zh-CN" dirty="0"/>
              <a:t>exe </a:t>
            </a:r>
            <a:r>
              <a:rPr lang="zh-CN" altLang="en-US" dirty="0"/>
              <a:t>③渲染器</a:t>
            </a:r>
            <a:r>
              <a:rPr lang="en-US" altLang="zh-CN" dirty="0"/>
              <a:t>exe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后端与渲染器的调用方法：由</a:t>
            </a:r>
            <a:r>
              <a:rPr lang="en-US" altLang="zh-CN" dirty="0"/>
              <a:t>python</a:t>
            </a:r>
            <a:r>
              <a:rPr lang="zh-CN" altLang="en-US" dirty="0"/>
              <a:t>解释器开启子进程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信息接收与发送方式：</a:t>
            </a:r>
            <a:r>
              <a:rPr lang="en-US" altLang="zh-CN" dirty="0"/>
              <a:t>stdin, </a:t>
            </a:r>
            <a:r>
              <a:rPr lang="en-US" altLang="zh-CN" dirty="0" err="1"/>
              <a:t>stdout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75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EB9-2B89-B84B-E602-5D81F155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页面介绍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D479-6CCB-5BED-269F-ABB9D5365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三个</a:t>
            </a:r>
            <a:r>
              <a:rPr lang="en-US" altLang="zh-CN" dirty="0"/>
              <a:t>Interface: </a:t>
            </a:r>
            <a:r>
              <a:rPr lang="zh-CN" altLang="en-US" dirty="0"/>
              <a:t>分别显示地图，信息，设置界面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地图页面：①浏览器显示地图（</a:t>
            </a:r>
            <a:r>
              <a:rPr lang="en-US" altLang="zh-CN" dirty="0" err="1"/>
              <a:t>QWebEngineView</a:t>
            </a:r>
            <a:r>
              <a:rPr lang="zh-CN" altLang="en-US" dirty="0"/>
              <a:t>，</a:t>
            </a:r>
            <a:r>
              <a:rPr lang="en-US" altLang="zh-CN" dirty="0" err="1"/>
              <a:t>QWebChannel</a:t>
            </a:r>
            <a:r>
              <a:rPr lang="zh-CN" altLang="en-US" dirty="0"/>
              <a:t>） ②</a:t>
            </a:r>
            <a:r>
              <a:rPr lang="en-US" altLang="zh-CN" dirty="0" err="1"/>
              <a:t>PushButton</a:t>
            </a:r>
            <a:r>
              <a:rPr lang="zh-CN" altLang="en-US" dirty="0"/>
              <a:t>，</a:t>
            </a:r>
            <a:r>
              <a:rPr lang="en-US" altLang="zh-CN" dirty="0" err="1"/>
              <a:t>TickBox</a:t>
            </a:r>
            <a:r>
              <a:rPr lang="zh-CN" altLang="en-US" dirty="0"/>
              <a:t>，</a:t>
            </a:r>
            <a:r>
              <a:rPr lang="en-US" altLang="zh-CN" dirty="0" err="1"/>
              <a:t>LineEdit</a:t>
            </a:r>
            <a:r>
              <a:rPr lang="zh-CN" altLang="en-US" dirty="0"/>
              <a:t>，</a:t>
            </a:r>
            <a:r>
              <a:rPr lang="en-US" altLang="zh-CN" dirty="0" err="1"/>
              <a:t>SplitPushButton</a:t>
            </a:r>
            <a:r>
              <a:rPr lang="en-US" altLang="zh-CN" dirty="0"/>
              <a:t> </a:t>
            </a:r>
            <a:r>
              <a:rPr lang="zh-CN" altLang="en-US" dirty="0"/>
              <a:t>③后端地图加载进度条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信息界面：显示分别前后端和渲染器的运行时信息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设置界面：①设置</a:t>
            </a:r>
            <a:r>
              <a:rPr lang="en-US" altLang="zh-CN" dirty="0"/>
              <a:t>app</a:t>
            </a:r>
            <a:r>
              <a:rPr lang="zh-CN" altLang="en-US" dirty="0"/>
              <a:t>画面 ②设置参数（各交通方式的速度）</a:t>
            </a:r>
          </a:p>
        </p:txBody>
      </p:sp>
    </p:spTree>
    <p:extLst>
      <p:ext uri="{BB962C8B-B14F-4D97-AF65-F5344CB8AC3E}">
        <p14:creationId xmlns:p14="http://schemas.microsoft.com/office/powerpoint/2010/main" val="106943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076A-8F13-D472-054D-E955FEF0B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7AB5-62DF-CA8D-D04A-307EF2D2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页面介绍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32D2F-2DE5-28F6-E3D8-352D6E243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err="1"/>
              <a:t>LineEdit</a:t>
            </a:r>
            <a:r>
              <a:rPr lang="zh-CN" altLang="en-US" dirty="0"/>
              <a:t>查询起始点与终点的实现方法：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后端在读完数据后生成一份</a:t>
            </a:r>
            <a:r>
              <a:rPr lang="en-US" altLang="zh-CN" dirty="0"/>
              <a:t>txt</a:t>
            </a:r>
            <a:r>
              <a:rPr lang="zh-CN" altLang="en-US" dirty="0"/>
              <a:t>文件（若已存在就不会生成了），每行包括一个地点名和对应的经纬度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前端</a:t>
            </a:r>
            <a:r>
              <a:rPr lang="en-US" altLang="zh-CN" dirty="0"/>
              <a:t>Python</a:t>
            </a:r>
            <a:r>
              <a:rPr lang="zh-CN" altLang="en-US" dirty="0"/>
              <a:t>读取</a:t>
            </a:r>
            <a:r>
              <a:rPr lang="en-US" altLang="zh-CN" dirty="0"/>
              <a:t>txt</a:t>
            </a:r>
            <a:r>
              <a:rPr lang="zh-CN" altLang="en-US" dirty="0"/>
              <a:t>，装载到</a:t>
            </a:r>
            <a:r>
              <a:rPr lang="en-US" altLang="zh-CN" dirty="0" err="1"/>
              <a:t>LineEdit</a:t>
            </a:r>
            <a:r>
              <a:rPr lang="zh-CN" altLang="en-US" dirty="0"/>
              <a:t>的选项里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点击搜索按钮，把对应的点加到地图上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地名的去重</a:t>
            </a:r>
          </a:p>
        </p:txBody>
      </p:sp>
    </p:spTree>
    <p:extLst>
      <p:ext uri="{BB962C8B-B14F-4D97-AF65-F5344CB8AC3E}">
        <p14:creationId xmlns:p14="http://schemas.microsoft.com/office/powerpoint/2010/main" val="89689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9CFB-B1A9-DF35-4AF8-144B62FB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1963-8746-734C-53DA-BE23E58BE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Kd</a:t>
            </a:r>
            <a:r>
              <a:rPr lang="zh-CN" altLang="en-US" dirty="0"/>
              <a:t>树存储地图数据，方便查询最近点等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用哈希表和一些数组辅助存储数据，提高速度 </a:t>
            </a:r>
            <a:r>
              <a:rPr lang="en-US" altLang="zh-CN" dirty="0"/>
              <a:t>(indexing)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stdin </a:t>
            </a:r>
            <a:r>
              <a:rPr lang="en-US" altLang="zh-CN" dirty="0" err="1"/>
              <a:t>stdout</a:t>
            </a:r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程序交流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stdin</a:t>
            </a:r>
            <a:r>
              <a:rPr lang="zh-CN" altLang="en-US" dirty="0"/>
              <a:t>：查询格式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stdout</a:t>
            </a:r>
            <a:r>
              <a:rPr lang="zh-CN" altLang="en-US" dirty="0"/>
              <a:t>：输出格式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目前的地图：整个上海</a:t>
            </a:r>
          </a:p>
        </p:txBody>
      </p:sp>
    </p:spTree>
    <p:extLst>
      <p:ext uri="{BB962C8B-B14F-4D97-AF65-F5344CB8AC3E}">
        <p14:creationId xmlns:p14="http://schemas.microsoft.com/office/powerpoint/2010/main" val="385996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0001-9391-41BA-7C42-C492DE5D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4573" y="255526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额外功能</a:t>
            </a:r>
          </a:p>
        </p:txBody>
      </p:sp>
    </p:spTree>
    <p:extLst>
      <p:ext uri="{BB962C8B-B14F-4D97-AF65-F5344CB8AC3E}">
        <p14:creationId xmlns:p14="http://schemas.microsoft.com/office/powerpoint/2010/main" val="130023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C210-C2E6-A07F-8366-C0456F7A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额外功能</a:t>
            </a:r>
            <a:r>
              <a:rPr lang="en-US" altLang="zh-CN" dirty="0"/>
              <a:t>——</a:t>
            </a:r>
            <a:r>
              <a:rPr lang="zh-CN" altLang="en-US" dirty="0"/>
              <a:t>支持任意选点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8A6E-4916-375F-A391-C6D1165B1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前端将用户任意选择的点的经纬度发给后端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后端用</a:t>
            </a:r>
            <a:r>
              <a:rPr lang="en-US" altLang="zh-CN" dirty="0"/>
              <a:t>KD</a:t>
            </a:r>
            <a:r>
              <a:rPr lang="zh-CN" altLang="en-US" dirty="0"/>
              <a:t>树找到离这个点最近的路径类节点</a:t>
            </a:r>
          </a:p>
        </p:txBody>
      </p:sp>
    </p:spTree>
    <p:extLst>
      <p:ext uri="{BB962C8B-B14F-4D97-AF65-F5344CB8AC3E}">
        <p14:creationId xmlns:p14="http://schemas.microsoft.com/office/powerpoint/2010/main" val="361538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802</Words>
  <Application>Microsoft Office PowerPoint</Application>
  <PresentationFormat>Widescreen</PresentationFormat>
  <Paragraphs>102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Maple Mono NF CN</vt:lpstr>
      <vt:lpstr>等线</vt:lpstr>
      <vt:lpstr>等线 Light</vt:lpstr>
      <vt:lpstr>Arial</vt:lpstr>
      <vt:lpstr>Wingdings</vt:lpstr>
      <vt:lpstr>Office Theme</vt:lpstr>
      <vt:lpstr>PJ展示</vt:lpstr>
      <vt:lpstr>目录</vt:lpstr>
      <vt:lpstr>项目结构</vt:lpstr>
      <vt:lpstr>项目结构</vt:lpstr>
      <vt:lpstr>APP页面介绍</vt:lpstr>
      <vt:lpstr>APP页面介绍</vt:lpstr>
      <vt:lpstr>后端结构</vt:lpstr>
      <vt:lpstr>额外功能</vt:lpstr>
      <vt:lpstr>额外功能——支持任意选点</vt:lpstr>
      <vt:lpstr>额外功能——渲染器的实现</vt:lpstr>
      <vt:lpstr>额外功能——渲染器的实现</vt:lpstr>
      <vt:lpstr>额外功能——多个寻路算法</vt:lpstr>
      <vt:lpstr>额外功能——加中间点</vt:lpstr>
      <vt:lpstr>额外功能——道路通行限制</vt:lpstr>
      <vt:lpstr>PowerPoint Presentation</vt:lpstr>
      <vt:lpstr>PowerPoint Presentation</vt:lpstr>
      <vt:lpstr>PowerPoint Presentation</vt:lpstr>
      <vt:lpstr>PowerPoint Presentation</vt:lpstr>
      <vt:lpstr>额外功能——适配大地图的寻路</vt:lpstr>
      <vt:lpstr>额外功能——寻路准确性的提高 </vt:lpstr>
      <vt:lpstr>额外功能——寻路速度的提高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思宇 王</dc:creator>
  <cp:lastModifiedBy>思宇 王</cp:lastModifiedBy>
  <cp:revision>13</cp:revision>
  <dcterms:created xsi:type="dcterms:W3CDTF">2024-12-10T12:05:13Z</dcterms:created>
  <dcterms:modified xsi:type="dcterms:W3CDTF">2024-12-11T06:44:09Z</dcterms:modified>
</cp:coreProperties>
</file>